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3" r:id="rId1"/>
  </p:sldMasterIdLst>
  <p:notesMasterIdLst>
    <p:notesMasterId r:id="rId29"/>
  </p:notesMasterIdLst>
  <p:sldIdLst>
    <p:sldId id="256" r:id="rId2"/>
    <p:sldId id="329" r:id="rId3"/>
    <p:sldId id="293" r:id="rId4"/>
    <p:sldId id="257" r:id="rId5"/>
    <p:sldId id="288" r:id="rId6"/>
    <p:sldId id="307" r:id="rId7"/>
    <p:sldId id="324" r:id="rId8"/>
    <p:sldId id="303" r:id="rId9"/>
    <p:sldId id="304" r:id="rId10"/>
    <p:sldId id="337" r:id="rId11"/>
    <p:sldId id="305" r:id="rId12"/>
    <p:sldId id="306" r:id="rId13"/>
    <p:sldId id="311" r:id="rId14"/>
    <p:sldId id="308" r:id="rId15"/>
    <p:sldId id="330" r:id="rId16"/>
    <p:sldId id="325" r:id="rId17"/>
    <p:sldId id="335" r:id="rId18"/>
    <p:sldId id="331" r:id="rId19"/>
    <p:sldId id="332" r:id="rId20"/>
    <p:sldId id="319" r:id="rId21"/>
    <p:sldId id="314" r:id="rId22"/>
    <p:sldId id="316" r:id="rId23"/>
    <p:sldId id="297" r:id="rId24"/>
    <p:sldId id="333" r:id="rId25"/>
    <p:sldId id="313" r:id="rId26"/>
    <p:sldId id="336" r:id="rId27"/>
    <p:sldId id="310" r:id="rId28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1" autoAdjust="0"/>
    <p:restoredTop sz="96622" autoAdjust="0"/>
  </p:normalViewPr>
  <p:slideViewPr>
    <p:cSldViewPr>
      <p:cViewPr varScale="1">
        <p:scale>
          <a:sx n="154" d="100"/>
          <a:sy n="154" d="100"/>
        </p:scale>
        <p:origin x="214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4FD02BD9-80EA-46A4-8059-3B13CED8AC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398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8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F03C1-5FAA-4DD2-96F9-CD6DA918AD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65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C522-0234-4D2B-9F4F-FED98728DD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75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10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6228-ECE5-476C-A4F8-9FDDA3182C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76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66D67-4E78-4204-9AF9-74FB94612B4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02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F682-2DB6-417B-9D45-24F3F3AFD0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11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8039B-D753-4454-A0E3-8D350F682D5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41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9154-04DE-4CAD-B5E5-CB635264AF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442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675FB-D1FD-4BCF-A4EB-E2E1CDDAA9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25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D7BC9-83E3-404F-B724-AB3A697F07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830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6BF5BB-DE54-499B-8F1C-996CD4ABA55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79" r:id="rId2"/>
    <p:sldLayoutId id="2147483980" r:id="rId3"/>
    <p:sldLayoutId id="2147483988" r:id="rId4"/>
    <p:sldLayoutId id="2147483981" r:id="rId5"/>
    <p:sldLayoutId id="2147483982" r:id="rId6"/>
    <p:sldLayoutId id="2147483989" r:id="rId7"/>
    <p:sldLayoutId id="2147483983" r:id="rId8"/>
    <p:sldLayoutId id="2147483984" r:id="rId9"/>
    <p:sldLayoutId id="2147483985" r:id="rId10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anark.goalline.ca/page.php?page_id=45471" TargetMode="External"/><Relationship Id="rId2" Type="http://schemas.openxmlformats.org/officeDocument/2006/relationships/hyperlink" Target="http://www.lcmhl.ca/files/lcmhl_game_swtitch_request_form_v2_0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anark.goalline.ca/page.php?page_id=4547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pmha.ca/files/fillingoutagamesheet_instructions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odmha.goalline.ca/page.php?page_id=77825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anark.goalline.ca/files/lcmhl_-_2023-24-_important_dates2.pdf" TargetMode="External"/><Relationship Id="rId2" Type="http://schemas.openxmlformats.org/officeDocument/2006/relationships/hyperlink" Target="http://lanark.goalline.ca/page.php?page_id=9238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z-rtPTzKZ_IhuJ62Lr5grc2PRO_R8v8p-JWFE8awCWCv71w/viewform" TargetMode="External"/><Relationship Id="rId2" Type="http://schemas.openxmlformats.org/officeDocument/2006/relationships/hyperlink" Target="http://lanark.goalline.ca/page.php?page_id=9180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lanark.goalline.ca/files/lcmhl_-_2023-24-_important_dates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lanark.goalline.ca/files/d4_house_league_affiliation_eligibility_chart_-_2023-0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anark.goalline.ca/page.php?page_id=45471" TargetMode="External"/><Relationship Id="rId2" Type="http://schemas.openxmlformats.org/officeDocument/2006/relationships/hyperlink" Target="http://lanark.goalline.ca/page.php?page_id=6975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721"/>
            <a:ext cx="7848600" cy="16561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LCMHL </a:t>
            </a:r>
            <a:br>
              <a:rPr lang="en-CA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4400" b="1" dirty="0">
                <a:solidFill>
                  <a:schemeClr val="tx2">
                    <a:lumMod val="75000"/>
                  </a:schemeClr>
                </a:solidFill>
              </a:rPr>
              <a:t>Coach-Manager MEETING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50100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October 4, 2023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/>
              <a:t>Zoom Presentation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600200" y="4524375"/>
            <a:ext cx="217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3860800"/>
            <a:ext cx="2843213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en-US" dirty="0"/>
              <a:t>Switching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6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Must obtain prior consent from your divisional statistician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Must gain agreement from the other visiting team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Must complete the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Helvetica" panose="020B0604020202020204" pitchFamily="34" charset="0"/>
                <a:hlinkClick r:id="rId2"/>
              </a:rPr>
              <a:t>Game Switch Form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Must provide the form to the statistician no later than 72 hours before the switched game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The statistician will update the online schedule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The statistician will notify the home team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The home team cannot refuse to play the switched game(s)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Full details (and forms) are on the </a:t>
            </a:r>
            <a:r>
              <a:rPr lang="en-US" sz="2000" dirty="0">
                <a:hlinkClick r:id="rId3"/>
              </a:rPr>
              <a:t>league website</a:t>
            </a:r>
            <a:r>
              <a:rPr lang="en-US" sz="2000" dirty="0"/>
              <a:t> (For Teams menu)</a:t>
            </a:r>
            <a:endParaRPr lang="en-CA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632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Rescheduling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2954"/>
            <a:ext cx="8229600" cy="4876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Requesting teams must make request to statistician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Statistician may approve or deny the request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Statistician approval must be obtained before engagement with another team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Exception:  inclement weather reschedules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Full details (and forms) are on the </a:t>
            </a:r>
            <a:r>
              <a:rPr lang="en-US" sz="2000" dirty="0">
                <a:hlinkClick r:id="rId2"/>
              </a:rPr>
              <a:t>league website</a:t>
            </a:r>
            <a:r>
              <a:rPr lang="en-US" sz="2000" dirty="0"/>
              <a:t> (For Teams menu)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Policy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Prior to December 15 – No limit on reschedule requests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Post December 15 – Maximum of 2 reschedule requests</a:t>
            </a:r>
          </a:p>
          <a:p>
            <a:pPr lvl="2"/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2754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Rescheduling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572"/>
            <a:ext cx="8229600" cy="4876800"/>
          </a:xfrm>
        </p:spPr>
        <p:txBody>
          <a:bodyPr/>
          <a:lstStyle/>
          <a:p>
            <a:pPr marL="0" lvl="0" indent="0">
              <a:buNone/>
            </a:pPr>
            <a:r>
              <a:rPr lang="en-CA" b="1" dirty="0"/>
              <a:t>Inclement Weather Re-scheduling:</a:t>
            </a:r>
            <a:endParaRPr lang="en-US" dirty="0"/>
          </a:p>
          <a:p>
            <a:pPr marL="731837" lvl="1" indent="-457200">
              <a:spcBef>
                <a:spcPts val="600"/>
              </a:spcBef>
              <a:buFont typeface="+mj-lt"/>
              <a:buAutoNum type="arabicPeriod"/>
            </a:pPr>
            <a:r>
              <a:rPr lang="en-CA" sz="1800" dirty="0"/>
              <a:t>Team officials must contact their statistician who has the authority to postpone games due to weather conditions.</a:t>
            </a:r>
            <a:endParaRPr lang="en-US" sz="1800" dirty="0"/>
          </a:p>
          <a:p>
            <a:pPr marL="731837" lvl="1" indent="-457200">
              <a:spcBef>
                <a:spcPts val="600"/>
              </a:spcBef>
              <a:buFont typeface="+mj-lt"/>
              <a:buAutoNum type="arabicPeriod"/>
            </a:pPr>
            <a:r>
              <a:rPr lang="en-CA" sz="1800" dirty="0"/>
              <a:t>If the statistician cannot be reached, team officials must contact the League President, Vice-President or the Treasurer or Secretary who also have the authority to postpone games.</a:t>
            </a:r>
            <a:endParaRPr lang="en-US" sz="1800" dirty="0"/>
          </a:p>
          <a:p>
            <a:pPr marL="731837" lvl="1" indent="-457200">
              <a:spcBef>
                <a:spcPts val="600"/>
              </a:spcBef>
              <a:buFont typeface="+mj-lt"/>
              <a:buAutoNum type="arabicPeriod"/>
            </a:pPr>
            <a:r>
              <a:rPr lang="en-CA" sz="1800" dirty="0"/>
              <a:t>The opposing team must be notified by the team official requesting cancellation due to inclement weather.</a:t>
            </a:r>
            <a:endParaRPr lang="en-US" sz="1800" dirty="0"/>
          </a:p>
          <a:p>
            <a:pPr marL="731837" lvl="1" indent="-457200">
              <a:spcBef>
                <a:spcPts val="600"/>
              </a:spcBef>
              <a:buFont typeface="+mj-lt"/>
              <a:buAutoNum type="arabicPeriod"/>
            </a:pPr>
            <a:r>
              <a:rPr lang="en-CA" sz="1800" dirty="0"/>
              <a:t>The team official will then contact the Referee Scheduler of their Association to advise the officials that the game has been postponed and will be re-scheduled. </a:t>
            </a:r>
            <a:endParaRPr lang="en-US" sz="1800" dirty="0"/>
          </a:p>
          <a:p>
            <a:pPr marL="0" indent="0">
              <a:buNone/>
            </a:pPr>
            <a:endParaRPr lang="en-CA" sz="2000" b="1" dirty="0">
              <a:solidFill>
                <a:schemeClr val="tx2"/>
              </a:solidFill>
            </a:endParaRPr>
          </a:p>
          <a:p>
            <a:pPr marL="854075" indent="-854075">
              <a:buNone/>
            </a:pPr>
            <a:r>
              <a:rPr lang="en-CA" sz="2000" b="1" dirty="0">
                <a:solidFill>
                  <a:schemeClr val="tx2"/>
                </a:solidFill>
              </a:rPr>
              <a:t>NOTE</a:t>
            </a:r>
            <a:r>
              <a:rPr lang="en-CA" sz="2000" dirty="0">
                <a:solidFill>
                  <a:schemeClr val="tx2"/>
                </a:solidFill>
              </a:rPr>
              <a:t>:	</a:t>
            </a:r>
            <a:r>
              <a:rPr lang="en-CA" sz="2000" dirty="0"/>
              <a:t>At no time may a team postpone a game on its own. If this is done the team will be subject to fine or suspension.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347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Game Protests &amp; Appeals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2489"/>
            <a:ext cx="8229600" cy="4876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Must be made to the League within 72 hours of relevant game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Must be in writing from the home association’s president or other designated official and addressed to the League President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Must </a:t>
            </a:r>
            <a:r>
              <a:rPr lang="en-CA" sz="2000" dirty="0"/>
              <a:t>clearly state the grounds upon which the appeal is being made and what aspect of the game, in particular, is being appealed. 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</a:t>
            </a:r>
            <a:r>
              <a:rPr lang="en-CA" sz="2000" dirty="0"/>
              <a:t>he League will assess the appeal and determine whether or not it will be formally considered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</a:t>
            </a:r>
            <a:r>
              <a:rPr lang="en-CA" sz="2000" dirty="0" err="1"/>
              <a:t>ppeals</a:t>
            </a:r>
            <a:r>
              <a:rPr lang="en-CA" sz="2000" dirty="0"/>
              <a:t> of a frivolous or trivial nature will not be considered</a:t>
            </a:r>
          </a:p>
          <a:p>
            <a:pPr lvl="1">
              <a:spcBef>
                <a:spcPts val="1200"/>
              </a:spcBef>
            </a:pPr>
            <a:endParaRPr lang="en-US" sz="1600" dirty="0"/>
          </a:p>
          <a:p>
            <a:pPr>
              <a:spcBef>
                <a:spcPts val="1200"/>
              </a:spcBef>
            </a:pPr>
            <a:r>
              <a:rPr lang="en-US" sz="2000" dirty="0"/>
              <a:t>R</a:t>
            </a:r>
            <a:r>
              <a:rPr lang="en-CA" sz="2000" dirty="0" err="1"/>
              <a:t>eference</a:t>
            </a:r>
            <a:r>
              <a:rPr lang="en-CA" sz="2000" dirty="0"/>
              <a:t>: </a:t>
            </a:r>
            <a:r>
              <a:rPr lang="en-US" sz="2000" dirty="0"/>
              <a:t>LCMHL Playing Rules and Regulations, Appendix A</a:t>
            </a:r>
            <a:endParaRPr lang="en-CA" sz="2000" dirty="0"/>
          </a:p>
          <a:p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0516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Game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en-US" dirty="0"/>
              <a:t>Should be correctly completed and be legible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Instructions: </a:t>
            </a:r>
            <a:r>
              <a:rPr lang="en-US" sz="1800" dirty="0">
                <a:hlinkClick r:id="rId2"/>
              </a:rPr>
              <a:t>http://cpmha.ca/files/fillingoutagamesheet_instructions.pdf</a:t>
            </a:r>
            <a:endParaRPr lang="en-US" sz="1800" dirty="0"/>
          </a:p>
          <a:p>
            <a:pPr lvl="1">
              <a:spcBef>
                <a:spcPts val="1200"/>
              </a:spcBef>
            </a:pPr>
            <a:r>
              <a:rPr lang="en-US" dirty="0"/>
              <a:t>Must be entered into Goalline 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Within 48 </a:t>
            </a:r>
            <a:r>
              <a:rPr lang="en-US" dirty="0" err="1"/>
              <a:t>hrs</a:t>
            </a:r>
            <a:r>
              <a:rPr lang="en-US" dirty="0"/>
              <a:t> (Regular Season)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Within 24 </a:t>
            </a:r>
            <a:r>
              <a:rPr lang="en-US" dirty="0" err="1"/>
              <a:t>hrs</a:t>
            </a:r>
            <a:r>
              <a:rPr lang="en-US" dirty="0"/>
              <a:t> (Playoffs)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You must enter exactly what appears on the game sheet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No corrections or other changes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LCMHL may perform a full audit if violations are suspected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Teams are responsible for keeping game sheets for a year</a:t>
            </a:r>
          </a:p>
          <a:p>
            <a:pPr marL="274637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840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Penalty Minutes &amp; Suspension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Penalty Minutes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Monitored monthly by the league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teams that receive 50% more penalty minutes than the division average</a:t>
            </a:r>
          </a:p>
          <a:p>
            <a:pPr lvl="2">
              <a:spcBef>
                <a:spcPts val="1200"/>
              </a:spcBef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association and the team are notified</a:t>
            </a:r>
          </a:p>
          <a:p>
            <a:pPr lvl="2">
              <a:spcBef>
                <a:spcPts val="1200"/>
              </a:spcBef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Disciplinary action may follow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if improvement is not shown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Suspensions</a:t>
            </a:r>
          </a:p>
          <a:p>
            <a:pPr lvl="2">
              <a:spcBef>
                <a:spcPts val="1200"/>
              </a:spcBef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league has the right to add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suspension games that are in addition to those specified in HEO’s Code of Discipline</a:t>
            </a:r>
          </a:p>
          <a:p>
            <a:pPr lvl="2">
              <a:spcBef>
                <a:spcPts val="1200"/>
              </a:spcBef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Ensure you carefully track games served and are diligent at updating TTM with them</a:t>
            </a:r>
          </a:p>
          <a:p>
            <a:pPr lvl="2">
              <a:spcBef>
                <a:spcPts val="1200"/>
              </a:spcBef>
            </a:pPr>
            <a:endParaRPr lang="en-US" sz="11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7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9162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D4 Online Suspension Tracking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E6228-ECE5-476C-A4F8-9FDDA3182C9B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79512" y="1340768"/>
            <a:ext cx="42690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Total Team Management (TTM)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Teams must report all </a:t>
            </a:r>
            <a:r>
              <a:rPr lang="en-US" dirty="0" err="1"/>
              <a:t>suspendable</a:t>
            </a:r>
            <a:r>
              <a:rPr lang="en-US" dirty="0"/>
              <a:t> offenses via TTM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Reporting must be done within 24 hrs. of each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system will indicate the # of games your player or bench staff will need to serve.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Teams must report each game 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LCMHL will reconcile the carry over into each new season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3070408"/>
            <a:ext cx="396044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Access</a:t>
            </a:r>
          </a:p>
          <a:p>
            <a:endParaRPr lang="en-US" sz="16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Team accounts are set up each season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system is accessed from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dirty="0">
                <a:hlinkClick r:id="rId2"/>
              </a:rPr>
              <a:t>D4 website</a:t>
            </a:r>
            <a:r>
              <a:rPr lang="en-US" sz="1400" dirty="0"/>
              <a:t> (Team Staff Corner)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LCMHL website (For Teams)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Users request their team password upon first-time access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TTM Link">
            <a:extLst>
              <a:ext uri="{FF2B5EF4-FFF2-40B4-BE49-F238E27FC236}">
                <a16:creationId xmlns:a16="http://schemas.microsoft.com/office/drawing/2014/main" id="{243665E7-AD62-47CF-B105-91E62218C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774" y="1480227"/>
            <a:ext cx="1511821" cy="150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255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District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Special Guest: </a:t>
            </a:r>
            <a:r>
              <a:rPr lang="en-US" b="1" dirty="0">
                <a:solidFill>
                  <a:srgbClr val="002060"/>
                </a:solidFill>
              </a:rPr>
              <a:t>Amanda Waterfield </a:t>
            </a:r>
            <a:r>
              <a:rPr lang="en-US" dirty="0"/>
              <a:t>– D4 Chair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E972-51E9-4ADE-9733-50CEC525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Tournaments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8AA11-5F38-4CFC-92F2-4D59AA6F1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2489"/>
            <a:ext cx="8229600" cy="4876800"/>
          </a:xfrm>
        </p:spPr>
        <p:txBody>
          <a:bodyPr/>
          <a:lstStyle/>
          <a:p>
            <a:r>
              <a:rPr lang="en-US" dirty="0"/>
              <a:t>Priority is always given to league games</a:t>
            </a:r>
          </a:p>
          <a:p>
            <a:r>
              <a:rPr lang="en-US" dirty="0"/>
              <a:t>Tournaments must be approved by the league</a:t>
            </a:r>
          </a:p>
          <a:p>
            <a:r>
              <a:rPr lang="en-US" dirty="0"/>
              <a:t>Procedure</a:t>
            </a:r>
          </a:p>
          <a:p>
            <a:pPr lvl="1"/>
            <a:r>
              <a:rPr lang="en-US" dirty="0"/>
              <a:t>Obtain approval from the league statistician</a:t>
            </a:r>
          </a:p>
          <a:p>
            <a:pPr lvl="1"/>
            <a:r>
              <a:rPr lang="en-US" dirty="0"/>
              <a:t>Complete the online Tournament Request Form</a:t>
            </a:r>
          </a:p>
          <a:p>
            <a:pPr lvl="1"/>
            <a:r>
              <a:rPr lang="en-US" dirty="0"/>
              <a:t>Address conflicting league games via Switches and Reschedules</a:t>
            </a:r>
          </a:p>
          <a:p>
            <a:pPr lvl="1"/>
            <a:r>
              <a:rPr lang="en-US" dirty="0"/>
              <a:t>See league website (</a:t>
            </a:r>
            <a:r>
              <a:rPr lang="en-US" dirty="0">
                <a:hlinkClick r:id="rId2"/>
              </a:rPr>
              <a:t>For Teams / Tournament Requests</a:t>
            </a:r>
            <a:r>
              <a:rPr lang="en-US" dirty="0"/>
              <a:t>)</a:t>
            </a:r>
            <a:endParaRPr lang="en-CA" dirty="0"/>
          </a:p>
          <a:p>
            <a:pPr lvl="1"/>
            <a:endParaRPr lang="en-CA" dirty="0"/>
          </a:p>
          <a:p>
            <a:pPr marL="0" indent="0">
              <a:buNone/>
            </a:pPr>
            <a:r>
              <a:rPr lang="en-CA" dirty="0"/>
              <a:t>Caution</a:t>
            </a:r>
          </a:p>
          <a:p>
            <a:pPr lvl="1"/>
            <a:r>
              <a:rPr lang="en-CA" dirty="0"/>
              <a:t>Note the blackout dates for the season (</a:t>
            </a:r>
            <a:r>
              <a:rPr lang="en-CA" dirty="0">
                <a:hlinkClick r:id="rId3"/>
              </a:rPr>
              <a:t>League / Important Dates</a:t>
            </a:r>
            <a:r>
              <a:rPr lang="en-CA" dirty="0"/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8D5EB-627C-474F-B6AA-0F1311D1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8325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FBB69-29E7-4A25-9993-472E96653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Escalation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8DF89-D33C-432A-A4D8-C764E74AE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Situations</a:t>
            </a:r>
          </a:p>
          <a:p>
            <a:pPr lvl="1"/>
            <a:r>
              <a:rPr lang="en-US" sz="1600" dirty="0"/>
              <a:t>When you have concerns over a situation that you feel should be addressed</a:t>
            </a:r>
          </a:p>
          <a:p>
            <a:pPr lvl="1"/>
            <a:r>
              <a:rPr lang="en-US" sz="1600" dirty="0"/>
              <a:t>You have a voice, but protocol must be followed</a:t>
            </a:r>
          </a:p>
          <a:p>
            <a:pPr marL="274637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b="1" dirty="0"/>
              <a:t>Escalation Procedure </a:t>
            </a:r>
          </a:p>
          <a:p>
            <a:pPr marL="890587" lvl="2" indent="-342900">
              <a:buFont typeface="+mj-lt"/>
              <a:buAutoNum type="arabicPeriod"/>
            </a:pPr>
            <a:r>
              <a:rPr lang="en-US" dirty="0"/>
              <a:t>Wait 24 hrs. (“24 hour rule”)</a:t>
            </a:r>
          </a:p>
          <a:p>
            <a:pPr marL="890587" lvl="2" indent="-342900">
              <a:buFont typeface="+mj-lt"/>
              <a:buAutoNum type="arabicPeriod"/>
            </a:pPr>
            <a:r>
              <a:rPr lang="en-US" dirty="0"/>
              <a:t>Contact Association (convener, director, president)</a:t>
            </a:r>
          </a:p>
          <a:p>
            <a:pPr marL="890587" lvl="2" indent="-342900">
              <a:buFont typeface="+mj-lt"/>
              <a:buAutoNum type="arabicPeriod"/>
            </a:pPr>
            <a:r>
              <a:rPr lang="en-US" dirty="0"/>
              <a:t>Contact League</a:t>
            </a:r>
          </a:p>
          <a:p>
            <a:pPr marL="547687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Please remind your parents!</a:t>
            </a:r>
          </a:p>
          <a:p>
            <a:pPr lvl="1"/>
            <a:r>
              <a:rPr lang="en-US" dirty="0"/>
              <a:t>They should always start by approaching the head coach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C866A-AEB4-4EB1-8318-F8969ABF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915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/>
              <a:t>President’s Message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482952" cy="49974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CA" sz="2000" dirty="0">
                <a:cs typeface="Calibri" panose="020F0502020204030204" pitchFamily="34" charset="0"/>
              </a:rPr>
              <a:t>Welcome to the 2023-24 season!  </a:t>
            </a:r>
            <a:endParaRPr lang="en-US" sz="2000" dirty="0"/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dirty="0"/>
              <a:t>Our goal this year is to run a </a:t>
            </a:r>
            <a:r>
              <a:rPr lang="en-US" sz="2000" b="1" dirty="0"/>
              <a:t>normal</a:t>
            </a:r>
            <a:r>
              <a:rPr lang="en-US" sz="2000" dirty="0"/>
              <a:t> season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dirty="0"/>
              <a:t>We’re pleased to run a U21 division this year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endParaRPr lang="en-US" sz="2200" dirty="0"/>
          </a:p>
          <a:p>
            <a:pPr marL="0" indent="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None/>
            </a:pPr>
            <a:br>
              <a:rPr lang="en-US" dirty="0"/>
            </a:br>
            <a:endParaRPr lang="en-CA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A13AAF9-EDAD-4DC4-8FD3-B59620743B22}" type="slidenum">
              <a:rPr lang="en-CA" smtClean="0">
                <a:solidFill>
                  <a:schemeClr val="bg1"/>
                </a:solidFill>
              </a:rPr>
              <a:pPr eaLnBrk="1" hangingPunct="1"/>
              <a:t>2</a:t>
            </a:fld>
            <a:endParaRPr lang="en-CA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2390F-FE1A-4A67-8285-A5A52FF45A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2" t="14845" r="8823" b="28742"/>
          <a:stretch/>
        </p:blipFill>
        <p:spPr>
          <a:xfrm>
            <a:off x="6503876" y="1484784"/>
            <a:ext cx="2232248" cy="146250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en-US" dirty="0"/>
              <a:t>LCMHL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Goalline</a:t>
            </a:r>
            <a:r>
              <a:rPr lang="en-US" dirty="0"/>
              <a:t>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The primary means to administer the League’s hockey activities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The definitive source for game schedules, announcements, etc.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League’s responsibility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Game Schedules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Statistics Reporting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League-wide Communication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Team Responsibility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Team Roster Maintenance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 Input your roster immediately</a:t>
            </a:r>
            <a:endParaRPr lang="en-US" dirty="0">
              <a:solidFill>
                <a:srgbClr val="C00000"/>
              </a:solidFill>
            </a:endParaRPr>
          </a:p>
          <a:p>
            <a:pPr lvl="2">
              <a:spcBef>
                <a:spcPts val="1200"/>
              </a:spcBef>
            </a:pPr>
            <a:r>
              <a:rPr lang="en-US" dirty="0"/>
              <a:t>Team Contacts (Bench Staff) Maintenance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Reporting Game Results</a:t>
            </a:r>
            <a:endParaRPr lang="en-US" u="sng" dirty="0"/>
          </a:p>
          <a:p>
            <a:pPr lvl="1"/>
            <a:endParaRPr lang="en-US" sz="1800" u="sng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6826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en-US" dirty="0"/>
              <a:t>LCMHL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18457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Team Website Accounts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Details on website: 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For Teams / Obtaining a Team Account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Team Account Registration Form. </a:t>
            </a:r>
            <a:r>
              <a:rPr lang="en-US" dirty="0">
                <a:solidFill>
                  <a:srgbClr val="0070C0"/>
                </a:solidFill>
                <a:hlinkClick r:id="rId3"/>
              </a:rPr>
              <a:t>Team Account Registration Form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Must minimally provide coach and manager contact information</a:t>
            </a:r>
          </a:p>
          <a:p>
            <a:pPr lvl="1">
              <a:spcBef>
                <a:spcPts val="1200"/>
              </a:spcBef>
            </a:pPr>
            <a:r>
              <a:rPr lang="en-US" b="1" dirty="0"/>
              <a:t>Complete Form by: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Midnight October 9</a:t>
            </a:r>
            <a:r>
              <a:rPr lang="en-US" baseline="30000" dirty="0"/>
              <a:t>th</a:t>
            </a:r>
            <a:r>
              <a:rPr lang="en-US" dirty="0"/>
              <a:t> (U13, U15)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Midnight October 16</a:t>
            </a:r>
            <a:r>
              <a:rPr lang="en-US" baseline="30000" dirty="0"/>
              <a:t>st</a:t>
            </a:r>
            <a:r>
              <a:rPr lang="en-US" dirty="0"/>
              <a:t> (U9, U11, U18)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C00000"/>
                </a:solidFill>
              </a:rPr>
              <a:t>Coaches may be suspended until forms are completed. </a:t>
            </a:r>
          </a:p>
          <a:p>
            <a:pPr marL="274637" lvl="1" indent="0">
              <a:spcBef>
                <a:spcPts val="1200"/>
              </a:spcBef>
              <a:buNone/>
            </a:pPr>
            <a:endParaRPr lang="en-US" sz="900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/>
              <a:t>Account Provision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Account credentials will be emailed to Head Coach and Manager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Expect it within a few days of registering your team</a:t>
            </a:r>
          </a:p>
          <a:p>
            <a:pPr lvl="1"/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425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LCMHL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Team Roster, Team Contacts and Game Reports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Instructions on website under the For Teams menu </a:t>
            </a:r>
          </a:p>
          <a:p>
            <a:pPr lvl="1"/>
            <a:endParaRPr lang="en-US" sz="1800" dirty="0"/>
          </a:p>
          <a:p>
            <a:r>
              <a:rPr lang="en-US" sz="2200" b="1" dirty="0"/>
              <a:t>We’re Here to Help!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Problems or Questions: email </a:t>
            </a:r>
            <a:r>
              <a:rPr lang="en-US" b="1" dirty="0"/>
              <a:t>LCWeb@lcmhl.ca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55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568952" cy="663352"/>
          </a:xfrm>
        </p:spPr>
        <p:txBody>
          <a:bodyPr>
            <a:normAutofit fontScale="90000"/>
          </a:bodyPr>
          <a:lstStyle/>
          <a:p>
            <a:r>
              <a:rPr lang="en-US" dirty="0"/>
              <a:t>U9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54166"/>
          </a:xfrm>
        </p:spPr>
        <p:txBody>
          <a:bodyPr/>
          <a:lstStyle/>
          <a:p>
            <a:pPr marL="274637" lvl="1" indent="0">
              <a:buNone/>
            </a:pPr>
            <a:r>
              <a:rPr lang="en-US" b="1" dirty="0"/>
              <a:t>Regular Season</a:t>
            </a:r>
          </a:p>
          <a:p>
            <a:pPr lvl="2"/>
            <a:r>
              <a:rPr lang="en-US" dirty="0"/>
              <a:t>Half Ice format</a:t>
            </a:r>
          </a:p>
          <a:p>
            <a:pPr lvl="2"/>
            <a:r>
              <a:rPr lang="en-US" dirty="0"/>
              <a:t>4 on 4 hockey – continuous play</a:t>
            </a:r>
          </a:p>
          <a:p>
            <a:pPr lvl="2"/>
            <a:r>
              <a:rPr lang="en-US" dirty="0"/>
              <a:t>No Scoring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Three minute warm-up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Two 23 minute periods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Change ends between periods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Each period begins with a face-off</a:t>
            </a:r>
          </a:p>
          <a:p>
            <a:pPr lvl="3">
              <a:spcBef>
                <a:spcPts val="900"/>
              </a:spcBef>
            </a:pPr>
            <a:r>
              <a:rPr lang="en-US" sz="1800" dirty="0"/>
              <a:t>Only 2 faceoffs per game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Continuous clock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Buzzer every 90 seconds – Shift change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Often 2 simultaneous games - Both games are synchronized</a:t>
            </a:r>
          </a:p>
          <a:p>
            <a:pPr lvl="2">
              <a:spcBef>
                <a:spcPts val="900"/>
              </a:spcBef>
            </a:pPr>
            <a:r>
              <a:rPr lang="en-US" dirty="0">
                <a:solidFill>
                  <a:srgbClr val="C00000"/>
                </a:solidFill>
              </a:rPr>
              <a:t>Game sheets are required in case of major penalties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082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568952" cy="663352"/>
          </a:xfrm>
        </p:spPr>
        <p:txBody>
          <a:bodyPr>
            <a:normAutofit fontScale="90000"/>
          </a:bodyPr>
          <a:lstStyle/>
          <a:p>
            <a:r>
              <a:rPr lang="en-US" dirty="0"/>
              <a:t>U11 Pathways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76800"/>
          </a:xfrm>
        </p:spPr>
        <p:txBody>
          <a:bodyPr/>
          <a:lstStyle/>
          <a:p>
            <a:pPr marL="274637" lvl="1" indent="0">
              <a:buNone/>
            </a:pPr>
            <a:r>
              <a:rPr lang="en-US" b="1" dirty="0"/>
              <a:t>Preparation / Tryout / Development</a:t>
            </a:r>
            <a:endParaRPr lang="en-US" dirty="0"/>
          </a:p>
          <a:p>
            <a:pPr lvl="2"/>
            <a:r>
              <a:rPr lang="en-US" dirty="0"/>
              <a:t>Many restrictions that lead to a later start to the regular season</a:t>
            </a:r>
          </a:p>
          <a:p>
            <a:pPr lvl="2"/>
            <a:r>
              <a:rPr lang="en-US" dirty="0"/>
              <a:t>Cannot begin conditioning until after </a:t>
            </a:r>
            <a:r>
              <a:rPr lang="en-US" dirty="0" err="1"/>
              <a:t>labour</a:t>
            </a:r>
            <a:r>
              <a:rPr lang="en-US" dirty="0"/>
              <a:t> day</a:t>
            </a:r>
          </a:p>
          <a:p>
            <a:pPr lvl="2"/>
            <a:r>
              <a:rPr lang="en-US" dirty="0"/>
              <a:t>4 skills sessions, 3 evaluation sessions, 5 team practices</a:t>
            </a:r>
          </a:p>
          <a:p>
            <a:pPr marL="547687" lvl="2" indent="0">
              <a:buNone/>
            </a:pPr>
            <a:endParaRPr lang="en-US" dirty="0"/>
          </a:p>
          <a:p>
            <a:pPr marL="274637" lvl="1" indent="0">
              <a:buNone/>
            </a:pPr>
            <a:r>
              <a:rPr lang="en-US" b="1" dirty="0"/>
              <a:t>Regular Season</a:t>
            </a:r>
          </a:p>
          <a:p>
            <a:pPr lvl="2"/>
            <a:r>
              <a:rPr lang="en-US" dirty="0"/>
              <a:t>20 games</a:t>
            </a:r>
          </a:p>
          <a:p>
            <a:pPr lvl="2"/>
            <a:r>
              <a:rPr lang="en-US" dirty="0"/>
              <a:t>1:1 ratio of practices to games</a:t>
            </a:r>
          </a:p>
          <a:p>
            <a:pPr lvl="3"/>
            <a:r>
              <a:rPr lang="en-US" dirty="0"/>
              <a:t>Difficult to precisely follow</a:t>
            </a:r>
          </a:p>
          <a:p>
            <a:pPr lvl="3"/>
            <a:r>
              <a:rPr lang="en-US" dirty="0"/>
              <a:t>We’re forced to take an “on average” approach</a:t>
            </a:r>
          </a:p>
          <a:p>
            <a:pPr marL="822325" lvl="3" indent="0">
              <a:buNone/>
            </a:pPr>
            <a:endParaRPr lang="en-US" dirty="0"/>
          </a:p>
          <a:p>
            <a:pPr marL="274637" lvl="1" indent="0">
              <a:buNone/>
            </a:pPr>
            <a:r>
              <a:rPr lang="en-US" b="1" dirty="0"/>
              <a:t>Playoffs</a:t>
            </a:r>
          </a:p>
          <a:p>
            <a:pPr lvl="2"/>
            <a:r>
              <a:rPr lang="en-US" dirty="0"/>
              <a:t>Tournament style structure</a:t>
            </a:r>
          </a:p>
          <a:p>
            <a:pPr marL="274637" lvl="1" indent="0">
              <a:buNone/>
            </a:pPr>
            <a:endParaRPr lang="en-US" dirty="0"/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430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Ref’ing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25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Special Guest: </a:t>
            </a:r>
            <a:r>
              <a:rPr lang="en-US" b="1" dirty="0">
                <a:solidFill>
                  <a:srgbClr val="002060"/>
                </a:solidFill>
              </a:rPr>
              <a:t>Lou Matura</a:t>
            </a:r>
            <a:r>
              <a:rPr lang="en-US" dirty="0"/>
              <a:t> – D4’s Referee-in-Chief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05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Coaching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26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Special Guest: </a:t>
            </a:r>
            <a:r>
              <a:rPr lang="en-US" b="1" dirty="0">
                <a:solidFill>
                  <a:srgbClr val="002060"/>
                </a:solidFill>
              </a:rPr>
              <a:t>Steve Edgerton </a:t>
            </a:r>
            <a:r>
              <a:rPr lang="en-US" dirty="0"/>
              <a:t>– D4’s Coach Mentor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03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Let’s Play Hockey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43" y="1844824"/>
            <a:ext cx="8229600" cy="4876800"/>
          </a:xfrm>
        </p:spPr>
        <p:txBody>
          <a:bodyPr/>
          <a:lstStyle/>
          <a:p>
            <a:r>
              <a:rPr lang="en-US" b="1" dirty="0"/>
              <a:t>Schedules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Are planned to be posted 3-4 days before a division’s start date</a:t>
            </a:r>
          </a:p>
          <a:p>
            <a:pPr lvl="1">
              <a:spcBef>
                <a:spcPts val="1200"/>
              </a:spcBef>
            </a:pPr>
            <a:r>
              <a:rPr lang="en-US" b="1" dirty="0">
                <a:solidFill>
                  <a:srgbClr val="C00000"/>
                </a:solidFill>
              </a:rPr>
              <a:t>Please Remember: SCHEDULES ARE SUBJECT TO CHANGE</a:t>
            </a:r>
            <a:r>
              <a:rPr lang="en-US" dirty="0">
                <a:solidFill>
                  <a:srgbClr val="C00000"/>
                </a:solidFill>
              </a:rPr>
              <a:t>.</a:t>
            </a:r>
            <a:r>
              <a:rPr lang="en-US" dirty="0"/>
              <a:t>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Always check with game times on Goalline website</a:t>
            </a:r>
          </a:p>
          <a:p>
            <a:pPr marL="274637" lvl="1" indent="0">
              <a:spcBef>
                <a:spcPts val="1200"/>
              </a:spcBef>
              <a:buNone/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Have a Safe and Fun Season</a:t>
            </a:r>
          </a:p>
          <a:p>
            <a:pPr>
              <a:spcBef>
                <a:spcPts val="1200"/>
              </a:spcBef>
            </a:pPr>
            <a:r>
              <a:rPr lang="en-US" dirty="0"/>
              <a:t>Thank you for volunteering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27</a:t>
            </a:fld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2A72C1-F182-4E31-B76C-B9C1E30984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540" y="4818152"/>
            <a:ext cx="1879420" cy="17350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3EA5BB-1435-4F70-8297-864C87580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648910"/>
            <a:ext cx="2230760" cy="160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Role of LCMHL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Administration of League</a:t>
            </a:r>
          </a:p>
          <a:p>
            <a:r>
              <a:rPr lang="en-US" dirty="0"/>
              <a:t>Scheduling of all house level games </a:t>
            </a:r>
          </a:p>
          <a:p>
            <a:r>
              <a:rPr lang="en-US" dirty="0"/>
              <a:t>Provide rules &amp; regulations around games</a:t>
            </a:r>
          </a:p>
          <a:p>
            <a:pPr lvl="1"/>
            <a:r>
              <a:rPr lang="en-US" dirty="0"/>
              <a:t>e.g., game length, stats, running clock etc.</a:t>
            </a:r>
          </a:p>
          <a:p>
            <a:r>
              <a:rPr lang="en-US" dirty="0"/>
              <a:t>League-level discipline</a:t>
            </a:r>
          </a:p>
          <a:p>
            <a:r>
              <a:rPr lang="en-US" dirty="0"/>
              <a:t>Oversee team placement in accordance with Hockey Eastern Ontario (HEO) Guidelines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A29670F-EC5A-4B4D-A844-B6809AAD672E}" type="slidenum">
              <a:rPr lang="en-CA"/>
              <a:pPr eaLnBrk="1" hangingPunct="1"/>
              <a:t>3</a:t>
            </a:fld>
            <a:endParaRPr lang="en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ED5EB0-E3BC-4F14-9D9A-53E0EDC45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5301208"/>
            <a:ext cx="3600252" cy="14060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6BA2C8-761C-4134-8618-3128C2F2F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198" y="648664"/>
            <a:ext cx="1906910" cy="175067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9266EE1-B9E2-4CB4-86C2-12ECAA45D8A0}" type="slidenum">
              <a:rPr lang="en-CA"/>
              <a:pPr eaLnBrk="1" hangingPunct="1"/>
              <a:t>4</a:t>
            </a:fld>
            <a:endParaRPr lang="en-CA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CAA5F10-37E0-4B3F-A1A7-4091B27AC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/>
              <a:t>2022-2023 Executive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FC08BF8-83F7-423F-9650-EF961B49B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09499"/>
              </p:ext>
            </p:extLst>
          </p:nvPr>
        </p:nvGraphicFramePr>
        <p:xfrm>
          <a:off x="395536" y="1412776"/>
          <a:ext cx="8136904" cy="51917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90884459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769361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639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President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Tom Stephens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98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Vice President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Vacant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8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Secretary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Jennifer Garner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67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Treasurer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Fiona Livingston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15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Webmaster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Andy </a:t>
                      </a:r>
                      <a:r>
                        <a:rPr lang="en-US" sz="1600" dirty="0" err="1"/>
                        <a:t>Backa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33443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Statisticians</a:t>
                      </a:r>
                      <a:endParaRPr lang="en-CA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2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U09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Allyssia</a:t>
                      </a:r>
                      <a:r>
                        <a:rPr lang="en-US" sz="1600" dirty="0"/>
                        <a:t> Chamberlain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812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U11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Debbie </a:t>
                      </a:r>
                      <a:r>
                        <a:rPr lang="en-US" sz="1600" dirty="0" err="1"/>
                        <a:t>Heuchert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05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U13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Debbie </a:t>
                      </a:r>
                      <a:r>
                        <a:rPr lang="en-US" sz="1600" dirty="0" err="1"/>
                        <a:t>Heuchert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12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U15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Jenny 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87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U18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Marie Côté 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259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U21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Jenny James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82969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CA" sz="1600" dirty="0"/>
                        <a:t>Presidents – APMHA, CPMHA, ORMHA, PLMHA, RMMHA, SMHA, WCMHA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767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Important Dates</a:t>
            </a:r>
          </a:p>
        </p:txBody>
      </p:sp>
      <p:sp>
        <p:nvSpPr>
          <p:cNvPr id="154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42B3BDF-3857-445B-839F-3700814ADA67}" type="slidenum">
              <a:rPr lang="en-CA"/>
              <a:pPr eaLnBrk="1" hangingPunct="1"/>
              <a:t>5</a:t>
            </a:fld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A52046-BD05-A3D3-3638-A97252F85624}"/>
              </a:ext>
            </a:extLst>
          </p:cNvPr>
          <p:cNvSpPr txBox="1"/>
          <p:nvPr/>
        </p:nvSpPr>
        <p:spPr>
          <a:xfrm>
            <a:off x="539552" y="5301208"/>
            <a:ext cx="6546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latin typeface="+mn-lt"/>
              </a:rPr>
              <a:t>See this online at:</a:t>
            </a:r>
            <a:r>
              <a:rPr lang="en-CA" sz="1400" dirty="0">
                <a:latin typeface="+mn-lt"/>
                <a:hlinkClick r:id="rId2"/>
              </a:rPr>
              <a:t> League / Important Dates</a:t>
            </a:r>
            <a:endParaRPr lang="en-CA" sz="14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5CCA0-26E9-9A54-5545-00E188301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714842"/>
            <a:ext cx="8236532" cy="334222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644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LCMHL Handbook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618856" cy="47079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One source of information: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LCMHL Constitution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By-Laws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Most importantly – Rules and </a:t>
            </a:r>
            <a:r>
              <a:rPr lang="en-US" sz="1800" dirty="0" err="1"/>
              <a:t>Regs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Take the time to read the rules in their entirety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Most notably:  rescheduling games, game precedence and playoffs.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Also outlines the escalation process!</a:t>
            </a:r>
            <a:endParaRPr lang="en-US" sz="1200" dirty="0"/>
          </a:p>
          <a:p>
            <a:pPr marL="0" indent="0">
              <a:spcBef>
                <a:spcPts val="1200"/>
              </a:spcBef>
              <a:buNone/>
            </a:pPr>
            <a:endParaRPr lang="en-US" sz="18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***Currently under revision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810" y="1412776"/>
            <a:ext cx="3195638" cy="3744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33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of the Team Coach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sz="2000" dirty="0"/>
              <a:t>All aspects of the game related to the team</a:t>
            </a:r>
          </a:p>
          <a:p>
            <a:pPr>
              <a:spcBef>
                <a:spcPts val="900"/>
              </a:spcBef>
            </a:pPr>
            <a:r>
              <a:rPr lang="en-US" sz="2000" dirty="0"/>
              <a:t>Reporting </a:t>
            </a:r>
            <a:r>
              <a:rPr lang="en-US" sz="2000" u="sng" dirty="0"/>
              <a:t>all </a:t>
            </a:r>
            <a:r>
              <a:rPr lang="en-US" sz="2000" u="sng" dirty="0" err="1"/>
              <a:t>suspendable</a:t>
            </a:r>
            <a:r>
              <a:rPr lang="en-US" sz="2000" u="sng" dirty="0"/>
              <a:t> offenses</a:t>
            </a:r>
            <a:r>
              <a:rPr lang="en-US" sz="2000" dirty="0"/>
              <a:t> to the district Suspension Reporting System (TTM)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Suspensions include: 10-minute misconducts, 5 minute majors, etc.</a:t>
            </a:r>
          </a:p>
          <a:p>
            <a:pPr>
              <a:spcBef>
                <a:spcPts val="900"/>
              </a:spcBef>
            </a:pPr>
            <a:r>
              <a:rPr lang="en-US" sz="2000" dirty="0"/>
              <a:t>Reporting game results within 48 hrs. to the Goalline website 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24 hrs. during playoffs</a:t>
            </a:r>
          </a:p>
          <a:p>
            <a:pPr>
              <a:spcBef>
                <a:spcPts val="900"/>
              </a:spcBef>
            </a:pPr>
            <a:r>
              <a:rPr lang="en-US" sz="2000" dirty="0"/>
              <a:t>Rescheduling / switching games when necessary</a:t>
            </a:r>
          </a:p>
          <a:p>
            <a:pPr lvl="1">
              <a:spcBef>
                <a:spcPts val="900"/>
              </a:spcBef>
            </a:pPr>
            <a:r>
              <a:rPr lang="en-US" sz="1800" dirty="0"/>
              <a:t>Please use Game Reschedule &amp; Switch Forms on website</a:t>
            </a:r>
          </a:p>
          <a:p>
            <a:pPr>
              <a:spcBef>
                <a:spcPts val="900"/>
              </a:spcBef>
            </a:pPr>
            <a:r>
              <a:rPr lang="en-US" sz="2000" dirty="0"/>
              <a:t>Affiliation Tracking (of your affiliated player)</a:t>
            </a:r>
          </a:p>
          <a:p>
            <a:pPr>
              <a:spcBef>
                <a:spcPts val="900"/>
              </a:spcBef>
            </a:pPr>
            <a:r>
              <a:rPr lang="en-US" sz="2000" dirty="0"/>
              <a:t>Most importantly…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</a:rPr>
              <a:t>the conduct of the team </a:t>
            </a:r>
            <a:r>
              <a:rPr lang="en-US" sz="2000" i="1" u="sng" dirty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</a:rPr>
              <a:t> parents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129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Affiliation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58" y="1602682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Club System</a:t>
            </a:r>
          </a:p>
          <a:p>
            <a:r>
              <a:rPr lang="en-US" sz="2000" dirty="0"/>
              <a:t>No rostering</a:t>
            </a:r>
          </a:p>
          <a:p>
            <a:r>
              <a:rPr lang="en-US" sz="2000" dirty="0"/>
              <a:t>Affiliation from within the association</a:t>
            </a:r>
          </a:p>
          <a:p>
            <a:r>
              <a:rPr lang="en-US" sz="2000" dirty="0"/>
              <a:t>Based on the </a:t>
            </a:r>
            <a:r>
              <a:rPr lang="en-US" sz="1600" dirty="0">
                <a:hlinkClick r:id="rId2"/>
              </a:rPr>
              <a:t>D4 House League Affiliation Eligibility Chart</a:t>
            </a:r>
            <a:endParaRPr lang="en-US" sz="2000" dirty="0"/>
          </a:p>
          <a:p>
            <a:r>
              <a:rPr lang="en-US" sz="2000" dirty="0"/>
              <a:t>Affiliation up to a max of 15 games, excluding exhibition games</a:t>
            </a:r>
          </a:p>
          <a:p>
            <a:r>
              <a:rPr lang="en-US" sz="2000" dirty="0"/>
              <a:t>No limit on Goalies</a:t>
            </a:r>
          </a:p>
          <a:p>
            <a:r>
              <a:rPr lang="en-US" sz="2000" dirty="0"/>
              <a:t>Tracked within TTM</a:t>
            </a:r>
          </a:p>
          <a:p>
            <a:r>
              <a:rPr lang="en-US" sz="2000" dirty="0"/>
              <a:t>Must “register the call-up” within TTM prior to the game</a:t>
            </a:r>
          </a:p>
          <a:p>
            <a:r>
              <a:rPr lang="en-US" sz="2000" dirty="0"/>
              <a:t>A player’s coach is responsible for tracking the affiliations of his team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  <p:pic>
        <p:nvPicPr>
          <p:cNvPr id="30724" name="Picture 4" descr="C:\Users\GlennPC\AppData\Local\Microsoft\Windows\Temporary Internet Files\Content.IE5\G42CW5HA\MP90038720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479433" cy="10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61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en-US" dirty="0"/>
              <a:t>Game Switching and Rescheduling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88504"/>
            <a:ext cx="8435280" cy="4876800"/>
          </a:xfrm>
        </p:spPr>
        <p:txBody>
          <a:bodyPr/>
          <a:lstStyle/>
          <a:p>
            <a:r>
              <a:rPr lang="en-CA" sz="2000" dirty="0"/>
              <a:t>Useful Reference: </a:t>
            </a:r>
            <a:r>
              <a:rPr lang="en-CA" sz="2000" dirty="0">
                <a:hlinkClick r:id="rId2"/>
              </a:rPr>
              <a:t>LCMHL Rules and Regulations</a:t>
            </a:r>
            <a:endParaRPr lang="en-CA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Game Switching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Two visiting teams trade their games against the same home team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Requires no rescheduling of ice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Initiated by a visiting team – does not impact the schedule of the home team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Visiting teams must first attempt to switch a game before requesting a reschedule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Game Rescheduling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 game cannot be played and must be rescheduled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Home team/association responsible for providing a new ice slot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Impacts the schedule of both the home and visiting team</a:t>
            </a:r>
            <a:endParaRPr lang="en-CA" dirty="0"/>
          </a:p>
          <a:p>
            <a:pPr>
              <a:spcBef>
                <a:spcPts val="1200"/>
              </a:spcBef>
            </a:pPr>
            <a:r>
              <a:rPr lang="en-CA" sz="2000" dirty="0"/>
              <a:t>Both </a:t>
            </a:r>
            <a:r>
              <a:rPr lang="en-CA" sz="2000" u="sng" dirty="0"/>
              <a:t>must be approved in advance</a:t>
            </a:r>
            <a:r>
              <a:rPr lang="en-CA" sz="2000" dirty="0"/>
              <a:t> by your League Statistician</a:t>
            </a:r>
          </a:p>
          <a:p>
            <a:pPr>
              <a:spcBef>
                <a:spcPts val="1200"/>
              </a:spcBef>
            </a:pPr>
            <a:r>
              <a:rPr lang="en-CA" sz="2000" dirty="0"/>
              <a:t>Forms for each are available on LCMHL web site</a:t>
            </a:r>
          </a:p>
          <a:p>
            <a:pPr lvl="1">
              <a:spcBef>
                <a:spcPts val="1200"/>
              </a:spcBef>
            </a:pPr>
            <a:r>
              <a:rPr lang="en-CA" sz="1600" dirty="0"/>
              <a:t>Under </a:t>
            </a:r>
            <a:r>
              <a:rPr lang="en-CA" sz="1600" dirty="0">
                <a:hlinkClick r:id="rId3"/>
              </a:rPr>
              <a:t>For Teams / Game Switching and Reschedules</a:t>
            </a:r>
            <a:endParaRPr lang="en-CA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43D9F-5E2F-4BA5-9137-389B11B340B8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098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11326</TotalTime>
  <Words>1614</Words>
  <Application>Microsoft Office PowerPoint</Application>
  <PresentationFormat>On-screen Show (4:3)</PresentationFormat>
  <Paragraphs>289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Helvetica</vt:lpstr>
      <vt:lpstr>Verdana</vt:lpstr>
      <vt:lpstr>Clarity</vt:lpstr>
      <vt:lpstr>LCMHL  Coach-Manager MEETING</vt:lpstr>
      <vt:lpstr>President’s Message</vt:lpstr>
      <vt:lpstr>Role of LCMHL</vt:lpstr>
      <vt:lpstr>2022-2023 Executive </vt:lpstr>
      <vt:lpstr>Important Dates</vt:lpstr>
      <vt:lpstr>LCMHL Handbook</vt:lpstr>
      <vt:lpstr>Responsibilities of the Team Coach</vt:lpstr>
      <vt:lpstr>Affiliation</vt:lpstr>
      <vt:lpstr>Game Switching and Rescheduling</vt:lpstr>
      <vt:lpstr>Switching Games</vt:lpstr>
      <vt:lpstr>Rescheduling Games</vt:lpstr>
      <vt:lpstr>Rescheduling Games</vt:lpstr>
      <vt:lpstr>Game Protests &amp; Appeals</vt:lpstr>
      <vt:lpstr>Game Sheets</vt:lpstr>
      <vt:lpstr>Penalty Minutes &amp; Suspension</vt:lpstr>
      <vt:lpstr>D4 Online Suspension Tracking System</vt:lpstr>
      <vt:lpstr>District Perspective</vt:lpstr>
      <vt:lpstr>Tournaments</vt:lpstr>
      <vt:lpstr>Escalation</vt:lpstr>
      <vt:lpstr>LCMHL Website</vt:lpstr>
      <vt:lpstr>LCMHL Website</vt:lpstr>
      <vt:lpstr>LCMHL Website</vt:lpstr>
      <vt:lpstr>U9 Format</vt:lpstr>
      <vt:lpstr>U11 Pathways Program</vt:lpstr>
      <vt:lpstr>Ref’ing Perspective</vt:lpstr>
      <vt:lpstr>Coaching Tool</vt:lpstr>
      <vt:lpstr>Let’s Play Hockey</vt:lpstr>
    </vt:vector>
  </TitlesOfParts>
  <Company>Health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LCMHL  Coach’s Meeting</dc:title>
  <dc:creator>Cedmonds</dc:creator>
  <cp:lastModifiedBy>Tom Stephens</cp:lastModifiedBy>
  <cp:revision>242</cp:revision>
  <dcterms:created xsi:type="dcterms:W3CDTF">2008-09-10T16:50:11Z</dcterms:created>
  <dcterms:modified xsi:type="dcterms:W3CDTF">2023-10-05T22:38:59Z</dcterms:modified>
</cp:coreProperties>
</file>